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2" r:id="rId6"/>
    <p:sldId id="269" r:id="rId7"/>
    <p:sldId id="272" r:id="rId8"/>
    <p:sldId id="261" r:id="rId9"/>
    <p:sldId id="266" r:id="rId10"/>
    <p:sldId id="265" r:id="rId11"/>
    <p:sldId id="264" r:id="rId12"/>
    <p:sldId id="271" r:id="rId13"/>
    <p:sldId id="273" r:id="rId14"/>
    <p:sldId id="274" r:id="rId15"/>
    <p:sldId id="276" r:id="rId16"/>
    <p:sldId id="263" r:id="rId17"/>
    <p:sldId id="268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mitri Nunes Dias Fernandes" initials="DNDF" lastIdx="1" clrIdx="0">
    <p:extLst>
      <p:ext uri="{19B8F6BF-5375-455C-9EA6-DF929625EA0E}">
        <p15:presenceInfo xmlns:p15="http://schemas.microsoft.com/office/powerpoint/2012/main" userId="Dmitri Nunes Dias Fernande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9" autoAdjust="0"/>
    <p:restoredTop sz="77203" autoAdjust="0"/>
  </p:normalViewPr>
  <p:slideViewPr>
    <p:cSldViewPr snapToGrid="0">
      <p:cViewPr varScale="1">
        <p:scale>
          <a:sx n="66" d="100"/>
          <a:sy n="66" d="100"/>
        </p:scale>
        <p:origin x="10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gif>
</file>

<file path=ppt/media/image22.gif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988D3-4194-470D-9FFA-E7793F1AFE8D}" type="datetimeFigureOut">
              <a:rPr lang="en-US" smtClean="0"/>
              <a:t>11/29/2018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29AA6-46C1-4D14-8ED3-854FFA2A6D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9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the Big Data group.</a:t>
            </a:r>
          </a:p>
          <a:p>
            <a:r>
              <a:rPr lang="en-US" dirty="0"/>
              <a:t>We produced a tool for Twitter sentiment analysis Powered by Machine learning</a:t>
            </a:r>
          </a:p>
          <a:p>
            <a:r>
              <a:rPr lang="en-US" dirty="0"/>
              <a:t>The purpose of the tool is Campaign Response analysis.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371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Three: Pull the actual tweets and format them for the AI</a:t>
            </a:r>
          </a:p>
          <a:p>
            <a:r>
              <a:rPr lang="en-US" dirty="0"/>
              <a:t>This is our python script to retrieve tweets</a:t>
            </a:r>
          </a:p>
          <a:p>
            <a:r>
              <a:rPr lang="en-US" dirty="0"/>
              <a:t>Written in python, using </a:t>
            </a:r>
            <a:r>
              <a:rPr lang="en-US" dirty="0" err="1"/>
              <a:t>Tweepy</a:t>
            </a:r>
            <a:r>
              <a:rPr lang="en-US" dirty="0"/>
              <a:t> as the intermediary to connect to Twitter</a:t>
            </a:r>
          </a:p>
          <a:p>
            <a:r>
              <a:rPr lang="en-US" dirty="0"/>
              <a:t>Twitter’s API uses the same search engine as the one in their website</a:t>
            </a:r>
          </a:p>
          <a:p>
            <a:r>
              <a:rPr lang="en-US" dirty="0"/>
              <a:t>	Using this script and the little search box in Twitter’s site will yield the same results</a:t>
            </a:r>
          </a:p>
          <a:p>
            <a:endParaRPr lang="en-US" dirty="0"/>
          </a:p>
          <a:p>
            <a:r>
              <a:rPr lang="en-US" dirty="0"/>
              <a:t>The lines besides the red bar deal with connecting to twitter using authentication keys</a:t>
            </a:r>
          </a:p>
          <a:p>
            <a:r>
              <a:rPr lang="en-US" dirty="0"/>
              <a:t>The line besides the blue bar creates the output file for the AI</a:t>
            </a:r>
          </a:p>
          <a:p>
            <a:r>
              <a:rPr lang="en-US" dirty="0"/>
              <a:t>The lines besides the green file extracts the part of the tweets we want, and format them for the AI</a:t>
            </a:r>
          </a:p>
          <a:p>
            <a:r>
              <a:rPr lang="en-US" dirty="0"/>
              <a:t>The line besides the white line writes our formatted info to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12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selection of 1000 tweets containing the word “Mailchimp”, we grabbed a few weeks ago</a:t>
            </a:r>
          </a:p>
          <a:p>
            <a:r>
              <a:rPr lang="en-US" dirty="0"/>
              <a:t>Each line contains the tweets ID, followed by the message itself</a:t>
            </a:r>
          </a:p>
          <a:p>
            <a:r>
              <a:rPr lang="en-US" dirty="0"/>
              <a:t>The JSON object was converted into a CSV file, as a design choice</a:t>
            </a:r>
          </a:p>
          <a:p>
            <a:endParaRPr lang="en-US" dirty="0"/>
          </a:p>
          <a:p>
            <a:r>
              <a:rPr lang="en-US" dirty="0"/>
              <a:t>ROBERT: I THINK YOU SHOULD READ A COUPLE OF POSITIVE TWEETS FROM THIS SLIDE TO HELP WITH THE MOOD</a:t>
            </a:r>
          </a:p>
          <a:p>
            <a:endParaRPr lang="en-US" dirty="0"/>
          </a:p>
          <a:p>
            <a:r>
              <a:rPr lang="en-US" dirty="0"/>
              <a:t>NOTE: We decided on CSV because, at one point, we were thinking about storing tweets in a database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16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two: Contraction Removal</a:t>
            </a:r>
          </a:p>
          <a:p>
            <a:endParaRPr lang="en-US" dirty="0"/>
          </a:p>
          <a:p>
            <a:r>
              <a:rPr lang="en-US" dirty="0"/>
              <a:t>The Natural Language Toolkit we selected does not process apostrophes</a:t>
            </a:r>
          </a:p>
          <a:p>
            <a:r>
              <a:rPr lang="en-US" dirty="0"/>
              <a:t>This could have disastrous consequences (transforming the word “won’t” into “won t”)</a:t>
            </a:r>
          </a:p>
          <a:p>
            <a:endParaRPr lang="en-US" dirty="0"/>
          </a:p>
          <a:p>
            <a:r>
              <a:rPr lang="en-US" dirty="0"/>
              <a:t>We go through the tweet’s text, locate contractions, and revert them to their full 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F05E6-9A41-4D10-9682-277DF3CCC91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76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Bonus step: Sanity check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F05E6-9A41-4D10-9682-277DF3CCC91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916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Four: Analyze tweets using the model</a:t>
            </a:r>
          </a:p>
          <a:p>
            <a:endParaRPr lang="en-US" dirty="0"/>
          </a:p>
          <a:p>
            <a:r>
              <a:rPr lang="en-US" dirty="0"/>
              <a:t>We give the CSV file from earlier to the model, and it outputs another CSV file</a:t>
            </a:r>
          </a:p>
          <a:p>
            <a:r>
              <a:rPr lang="en-US" dirty="0"/>
              <a:t>This output contains the sentiment of the tweet.</a:t>
            </a:r>
          </a:p>
          <a:p>
            <a:r>
              <a:rPr lang="en-US" dirty="0"/>
              <a:t>0 for negative, 2 for neutral, 4 for positive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10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THREE: VISUAL ANALYTICS</a:t>
            </a:r>
          </a:p>
          <a:p>
            <a:endParaRPr lang="en-US" dirty="0"/>
          </a:p>
          <a:p>
            <a:r>
              <a:rPr lang="en-US" dirty="0"/>
              <a:t>Parse the data into a visual form, for easier consumption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simple bar graph can show, from all pulled tweets, how many are positive, neutral, or negative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By pulling which date a tweet was posted, a line graph can show positive tweets vs negative tweets, over time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You can do something more fancy, like a node graph</a:t>
            </a:r>
          </a:p>
          <a:p>
            <a:r>
              <a:rPr lang="en-US" dirty="0"/>
              <a:t>	By also pulling which people favorited or replied to a tweet, you can build a web of tweets and sentiments for further insight.</a:t>
            </a:r>
          </a:p>
          <a:p>
            <a:r>
              <a:rPr lang="en-US" dirty="0"/>
              <a:t>	e.g.: Is there much interactivity between people with positive and negative sentiment?</a:t>
            </a:r>
          </a:p>
          <a:p>
            <a:r>
              <a:rPr lang="en-US" dirty="0"/>
              <a:t>	e.g.: Is there an “influencer” at the center of a positive or negative sentiment web?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In this part, your imagination is the limit.</a:t>
            </a:r>
          </a:p>
          <a:p>
            <a:endParaRPr lang="en-US" dirty="0"/>
          </a:p>
          <a:p>
            <a:r>
              <a:rPr lang="en-US" dirty="0"/>
              <a:t>IF WE ARE DOING A LIVE PRESENTATION WITH OUR RESULTS, THIS WOULD BE THE TIME FOR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557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YOUR SLIDES, ROBERT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32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61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could a company currently gauge the success of their marketing campaign?</a:t>
            </a:r>
          </a:p>
          <a:p>
            <a:endParaRPr lang="en-US" dirty="0"/>
          </a:p>
          <a:p>
            <a:r>
              <a:rPr lang="en-US" dirty="0"/>
              <a:t>The human way is to hire a bunch of people: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Have them search the internet for people talking about your campaign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Have their reports compiled into a story or dossier</a:t>
            </a:r>
          </a:p>
          <a:p>
            <a:r>
              <a:rPr lang="en-US" dirty="0"/>
              <a:t>Alternatively: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Direct their searches to specific sites (instead of the whole web)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Divide your workforce into groups, to avoid redundancy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ROBERT: IF YOU CAN THINK OF SOMETHING ELSE, GO AHEAD AND MENTION 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Downsides: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Ambitious companies might not have the resources to monitor the reaction to a huge campaign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Your workforce might make bad searches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ROBERT: IF YOU CAN THINK OF SOMETHING ELSE, GO AHEAD AND MENTION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00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Automated way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 does the 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 analyses the content of the 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 compiles overview, which is verified by a specialist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Benefits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Machines can scan thousands of comments per minute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Machines are cheaper to run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distrust a machine doing a full review, it can at least be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used to filter down all the comments, so humans can analyze only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good or bad ones.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ROBERT: IF YOU CAN THINK OF SOMETHING ELSE, GO AHEAD AND MENTION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415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internet is a huge place, so let’s initially narrow it down to Twitter</a:t>
            </a:r>
          </a:p>
          <a:p>
            <a:r>
              <a:rPr lang="en-US" dirty="0"/>
              <a:t>Twitter has a big audience (around 100 million daily active users)</a:t>
            </a:r>
          </a:p>
          <a:p>
            <a:r>
              <a:rPr lang="en-US" dirty="0"/>
              <a:t>Twitter has an API, making it unnecessary to scrape through it</a:t>
            </a:r>
          </a:p>
          <a:p>
            <a:r>
              <a:rPr lang="en-US" dirty="0"/>
              <a:t>There are a few tools already in place to connect to Twitter’s API (</a:t>
            </a:r>
            <a:r>
              <a:rPr lang="en-US" dirty="0" err="1"/>
              <a:t>Twython</a:t>
            </a:r>
            <a:r>
              <a:rPr lang="en-US" dirty="0"/>
              <a:t>, </a:t>
            </a:r>
            <a:r>
              <a:rPr lang="en-US" dirty="0" err="1"/>
              <a:t>TweePy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Machine Learning tools have been recently developed for natural language and sentiment analysis</a:t>
            </a:r>
          </a:p>
          <a:p>
            <a:r>
              <a:rPr lang="en-US" dirty="0"/>
              <a:t>ROBERT: MENTION SOME OTHER AI NATURAL LANGUAGE RESEARCH, IF YOU FIND PERTINENT</a:t>
            </a:r>
          </a:p>
          <a:p>
            <a:endParaRPr lang="en-US" dirty="0"/>
          </a:p>
          <a:p>
            <a:r>
              <a:rPr lang="en-US" dirty="0"/>
              <a:t>Plan: Feed tweets to an AI and have it determine if the tweet is positive or negative towards a topic</a:t>
            </a:r>
          </a:p>
          <a:p>
            <a:endParaRPr lang="en-US" dirty="0"/>
          </a:p>
          <a:p>
            <a:r>
              <a:rPr lang="en-US" dirty="0"/>
              <a:t>Sources:</a:t>
            </a:r>
          </a:p>
          <a:p>
            <a:r>
              <a:rPr lang="en-US" dirty="0"/>
              <a:t>https://www.omnicoreagency.com/twitter-statistics/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73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Bayes theorem.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577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TWO: ANALYSING TWEETS</a:t>
            </a:r>
          </a:p>
          <a:p>
            <a:r>
              <a:rPr lang="en-US" dirty="0"/>
              <a:t>Step one: Select a annotated dataset and natural language toolkit</a:t>
            </a:r>
          </a:p>
          <a:p>
            <a:endParaRPr lang="en-US" dirty="0"/>
          </a:p>
          <a:p>
            <a:r>
              <a:rPr lang="en-US" dirty="0"/>
              <a:t>ROBERT: BRIEFLY EXPLAIN WHAT YOUR DATASET HAS AND YOUR NATURAL LANGUAGE TOOLKIT</a:t>
            </a:r>
          </a:p>
          <a:p>
            <a:r>
              <a:rPr lang="en-US" dirty="0"/>
              <a:t>KEEP IT UNDER A MINUTE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46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Three: Model Training</a:t>
            </a:r>
          </a:p>
          <a:p>
            <a:endParaRPr lang="en-US" dirty="0"/>
          </a:p>
          <a:p>
            <a:r>
              <a:rPr lang="en-US" dirty="0"/>
              <a:t>Using the toolkit and the annotated tweet, we train a Machine Learning model</a:t>
            </a:r>
          </a:p>
          <a:p>
            <a:r>
              <a:rPr lang="en-US" dirty="0"/>
              <a:t>It learns to correlate words with their sentiment</a:t>
            </a:r>
          </a:p>
          <a:p>
            <a:r>
              <a:rPr lang="en-US" dirty="0"/>
              <a:t>Once it is done learning, if it sees a word again, it’ll remember the sentiment associated with it</a:t>
            </a:r>
          </a:p>
          <a:p>
            <a:r>
              <a:rPr lang="en-US" dirty="0"/>
              <a:t>It then analyses a sentence and classifies its overall sentiment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F05E6-9A41-4D10-9682-277DF3CCC91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852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ONE: PULLING TWEETS</a:t>
            </a:r>
          </a:p>
          <a:p>
            <a:r>
              <a:rPr lang="en-US" dirty="0"/>
              <a:t>Step one: Set up a Twitter Dev account</a:t>
            </a:r>
          </a:p>
          <a:p>
            <a:endParaRPr lang="en-US" dirty="0"/>
          </a:p>
          <a:p>
            <a:r>
              <a:rPr lang="en-US" dirty="0"/>
              <a:t>Request access to Twitter’s API (recent Twitter requirement, it wasn’t like this a year ago)</a:t>
            </a:r>
            <a:br>
              <a:rPr lang="en-US" dirty="0"/>
            </a:br>
            <a:r>
              <a:rPr lang="en-US" dirty="0"/>
              <a:t>Our request was approved in two days</a:t>
            </a:r>
          </a:p>
          <a:p>
            <a:endParaRPr lang="en-US" dirty="0"/>
          </a:p>
          <a:p>
            <a:r>
              <a:rPr lang="en-US" dirty="0"/>
              <a:t>The image shows the dashboard, keeping track of your request budget</a:t>
            </a:r>
          </a:p>
          <a:p>
            <a:r>
              <a:rPr lang="en-US" dirty="0"/>
              <a:t>Twitter limits the number of tweets you can pull per month</a:t>
            </a:r>
          </a:p>
          <a:p>
            <a:r>
              <a:rPr lang="en-US" dirty="0"/>
              <a:t>This limit could be negotiable for companies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7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two: Find out what parts of a tweet will be useful for you</a:t>
            </a:r>
          </a:p>
          <a:p>
            <a:endParaRPr lang="en-US" dirty="0"/>
          </a:p>
          <a:p>
            <a:r>
              <a:rPr lang="en-US" dirty="0"/>
              <a:t>Tweets are retrieved as “Tweet Objects”, in JSON format</a:t>
            </a:r>
          </a:p>
          <a:p>
            <a:r>
              <a:rPr lang="en-US" dirty="0"/>
              <a:t>The picture is an example of a tweet object, with a date of creation, ID, and its text</a:t>
            </a:r>
          </a:p>
          <a:p>
            <a:endParaRPr lang="en-US" dirty="0"/>
          </a:p>
          <a:p>
            <a:r>
              <a:rPr lang="en-US" dirty="0"/>
              <a:t>Tweet objects have several fields (not shown).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Who posted the tweet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Where they posted it (on the internet)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Where the tweet came from (in the world)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Who replied to 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hashtags it has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media is embedded in it (videos, images)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language it is 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Etc.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We decided we only needed the tweet’s ID and it’s message, for the purposes of this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29AA6-46C1-4D14-8ED3-854FFA2A6D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65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help.sentiment140.com/for-student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nltk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AFE6-EB75-4C6A-BC0C-9ED52495B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4297" y="2239861"/>
            <a:ext cx="7463405" cy="132043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Twitter sentiment Analysis powered by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F17543-527D-48F2-B8F2-0F90AB56C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1" y="4390603"/>
            <a:ext cx="8791575" cy="558901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Floyd Askew, Dmitri Dias Fernandes, Nguyen Kim, Robert Pribbenow</a:t>
            </a:r>
            <a:endParaRPr lang="en-US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6700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31B1D7-4E0A-42F9-9E37-3A56A579B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16" y="0"/>
            <a:ext cx="107501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92324E-9918-416A-8E1B-EC1785116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" y="0"/>
            <a:ext cx="121731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02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F0447F5-2CEF-4B9B-9F50-7D967AE608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373" y="2097685"/>
            <a:ext cx="10625298" cy="4760315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200870-CA8F-4900-ABD4-B4C3E92465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5840361" y="0"/>
            <a:ext cx="6351639" cy="4204479"/>
          </a:xfrm>
        </p:spPr>
      </p:pic>
    </p:spTree>
    <p:extLst>
      <p:ext uri="{BB962C8B-B14F-4D97-AF65-F5344CB8AC3E}">
        <p14:creationId xmlns:p14="http://schemas.microsoft.com/office/powerpoint/2010/main" val="4010373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9BBC6E1-1868-4EB2-B351-2801DE5206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0" y="1022555"/>
            <a:ext cx="12139692" cy="1602658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861F002-5BB8-44B8-A841-2954F500D25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3316264" y="3171014"/>
            <a:ext cx="5559472" cy="2975817"/>
          </a:xfrm>
        </p:spPr>
      </p:pic>
    </p:spTree>
    <p:extLst>
      <p:ext uri="{BB962C8B-B14F-4D97-AF65-F5344CB8AC3E}">
        <p14:creationId xmlns:p14="http://schemas.microsoft.com/office/powerpoint/2010/main" val="1329037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ABDE4A-5383-4FE8-B027-8E8F7CD506B9}"/>
              </a:ext>
            </a:extLst>
          </p:cNvPr>
          <p:cNvSpPr txBox="1">
            <a:spLocks/>
          </p:cNvSpPr>
          <p:nvPr/>
        </p:nvSpPr>
        <p:spPr>
          <a:xfrm>
            <a:off x="907044" y="1470603"/>
            <a:ext cx="9465717" cy="2840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4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65B244A-0D35-4122-82AB-F2AA205B268B}"/>
              </a:ext>
            </a:extLst>
          </p:cNvPr>
          <p:cNvSpPr txBox="1">
            <a:spLocks/>
          </p:cNvSpPr>
          <p:nvPr/>
        </p:nvSpPr>
        <p:spPr>
          <a:xfrm>
            <a:off x="1277156" y="1075976"/>
            <a:ext cx="9465717" cy="23530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4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1063187315554729986,"I just.... want... </a:t>
            </a:r>
            <a:r>
              <a:rPr lang="en-US" sz="2000" dirty="0" err="1"/>
              <a:t>mailchimp</a:t>
            </a:r>
            <a:r>
              <a:rPr lang="en-US" sz="2000" dirty="0"/>
              <a:t>.... to send.... this goddamn test email ....... to the person.... who has..... to approve it....“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1063182378837848064,"@Mailchimp is there a limit to the number of tags that can be assigned to a contact in </a:t>
            </a:r>
            <a:r>
              <a:rPr lang="en-US" sz="2000" dirty="0" err="1"/>
              <a:t>mailchimp</a:t>
            </a:r>
            <a:r>
              <a:rPr lang="en-US" sz="2000" dirty="0"/>
              <a:t>?“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1063142077167517698,"@David_JWest Thanks, man! I was really impressed with how smooth Mailchimp is."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CED6E4F-03F5-4A91-AA83-C266E44C3425}"/>
              </a:ext>
            </a:extLst>
          </p:cNvPr>
          <p:cNvSpPr txBox="1">
            <a:spLocks/>
          </p:cNvSpPr>
          <p:nvPr/>
        </p:nvSpPr>
        <p:spPr>
          <a:xfrm>
            <a:off x="1211253" y="3823627"/>
            <a:ext cx="9465717" cy="235302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4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1063187315554729986,"I just.... want... </a:t>
            </a:r>
            <a:r>
              <a:rPr lang="en-US" sz="2000" dirty="0" err="1"/>
              <a:t>mailchimp</a:t>
            </a:r>
            <a:r>
              <a:rPr lang="en-US" sz="2000" dirty="0"/>
              <a:t>.... to send.... this goddamn test email ....... to the person.... who has..... to approve it....",</a:t>
            </a:r>
            <a:r>
              <a:rPr lang="en-US" sz="2000" dirty="0">
                <a:solidFill>
                  <a:srgbClr val="FF0000"/>
                </a:solidFill>
              </a:rPr>
              <a:t>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1063182378837848064,"@Mailchimp is there a limit to the number of tags that can be assigned to a contact in mailchimp?",</a:t>
            </a:r>
            <a:r>
              <a:rPr lang="en-US" sz="2000" dirty="0">
                <a:solidFill>
                  <a:srgbClr val="FF0000"/>
                </a:solidFill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1063142077167517698,"@David_JWest Thanks, man! I was really impressed with how smooth Mailchimp is.",</a:t>
            </a:r>
            <a:r>
              <a:rPr lang="en-US" sz="2000" dirty="0">
                <a:solidFill>
                  <a:srgbClr val="FF0000"/>
                </a:solidFill>
              </a:rPr>
              <a:t>4</a:t>
            </a:r>
          </a:p>
          <a:p>
            <a:r>
              <a:rPr lang="en-US" sz="2000" dirty="0">
                <a:solidFill>
                  <a:srgbClr val="FF0000"/>
                </a:solidFill>
              </a:rPr>
              <a:t>		0 </a:t>
            </a:r>
            <a:r>
              <a:rPr lang="en-US" sz="2000" dirty="0"/>
              <a:t>=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Negative</a:t>
            </a:r>
            <a:r>
              <a:rPr lang="en-US" sz="2000" dirty="0">
                <a:solidFill>
                  <a:srgbClr val="FF0000"/>
                </a:solidFill>
              </a:rPr>
              <a:t>	2 </a:t>
            </a:r>
            <a:r>
              <a:rPr lang="en-US" sz="2000" dirty="0"/>
              <a:t>=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Neutral</a:t>
            </a:r>
            <a:r>
              <a:rPr lang="en-US" sz="2000" dirty="0">
                <a:solidFill>
                  <a:srgbClr val="FF0000"/>
                </a:solidFill>
              </a:rPr>
              <a:t>	4 </a:t>
            </a:r>
            <a:r>
              <a:rPr lang="en-US" sz="2000" dirty="0"/>
              <a:t>=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positive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A30822E-1B01-483D-A3D0-1A1A307B8421}"/>
              </a:ext>
            </a:extLst>
          </p:cNvPr>
          <p:cNvSpPr txBox="1">
            <a:spLocks/>
          </p:cNvSpPr>
          <p:nvPr/>
        </p:nvSpPr>
        <p:spPr>
          <a:xfrm>
            <a:off x="1850538" y="375998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Before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FDBB794-4129-42E1-A440-33DE027F7D3B}"/>
              </a:ext>
            </a:extLst>
          </p:cNvPr>
          <p:cNvSpPr txBox="1">
            <a:spLocks/>
          </p:cNvSpPr>
          <p:nvPr/>
        </p:nvSpPr>
        <p:spPr>
          <a:xfrm>
            <a:off x="1916441" y="3419822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4047905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EA8DE-2FA6-4F98-8601-7EE69D54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how the interface work!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6849B0-166F-4E3F-B0AE-8F97A2C50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614" y="1720517"/>
            <a:ext cx="6510086" cy="42391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2DB448-486E-45EC-8423-7394B926B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34" y="0"/>
            <a:ext cx="10507732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CCF4B5-BAEB-4EC0-BAC8-AA2F0C0E7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92" y="0"/>
            <a:ext cx="10525215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EF6C13-1B69-4F90-8F44-A730A46900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375" y="0"/>
            <a:ext cx="105632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1A5A87-56F9-462A-8B81-ADA6138AC5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5211" y="488092"/>
            <a:ext cx="5364892" cy="536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4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77EDF6-1668-4AC2-8783-9C6034940DEF}"/>
              </a:ext>
            </a:extLst>
          </p:cNvPr>
          <p:cNvSpPr txBox="1">
            <a:spLocks/>
          </p:cNvSpPr>
          <p:nvPr/>
        </p:nvSpPr>
        <p:spPr>
          <a:xfrm>
            <a:off x="2002427" y="326571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Displaying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46711-DBB3-4650-9966-EA2454CE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216" y="1134181"/>
            <a:ext cx="4530499" cy="22433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8C776B-8862-4CA5-B7F3-7C384AEC2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161" y="3677618"/>
            <a:ext cx="4353982" cy="28842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39E65B-96EE-4DFD-A0C5-01CD00D0F9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934" y="1438814"/>
            <a:ext cx="4024528" cy="398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6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6665-9436-489C-BA8D-4DF414A0C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Future Plans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914E5A-A2E6-47AC-8A94-912CA57D3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000" dirty="0"/>
              <a:t>Expand on the model.</a:t>
            </a:r>
          </a:p>
          <a:p>
            <a:r>
              <a:rPr lang="en-US" sz="3000" dirty="0"/>
              <a:t>Research Ensemble Models, using multiple complimentary algorithms to get more accurate predictions.</a:t>
            </a:r>
          </a:p>
          <a:p>
            <a:r>
              <a:rPr lang="en-US" sz="3000" dirty="0"/>
              <a:t>Automate execution</a:t>
            </a:r>
          </a:p>
        </p:txBody>
      </p:sp>
    </p:spTree>
    <p:extLst>
      <p:ext uri="{BB962C8B-B14F-4D97-AF65-F5344CB8AC3E}">
        <p14:creationId xmlns:p14="http://schemas.microsoft.com/office/powerpoint/2010/main" val="505695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C61BC-5F6C-492D-8753-44D908EF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63546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THANK YOU FOR YOUR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22522-9456-4FF4-8416-CAF811F83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0898" y="3142116"/>
            <a:ext cx="1961017" cy="18979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Questions?</a:t>
            </a:r>
          </a:p>
          <a:p>
            <a:pPr marL="0" indent="0">
              <a:buNone/>
            </a:pPr>
            <a:r>
              <a:rPr lang="en-US" dirty="0"/>
              <a:t>Comments?</a:t>
            </a:r>
          </a:p>
          <a:p>
            <a:pPr marL="0" indent="0">
              <a:buNone/>
            </a:pPr>
            <a:r>
              <a:rPr lang="en-US" dirty="0"/>
              <a:t>Suggestions?</a:t>
            </a:r>
          </a:p>
        </p:txBody>
      </p:sp>
    </p:spTree>
    <p:extLst>
      <p:ext uri="{BB962C8B-B14F-4D97-AF65-F5344CB8AC3E}">
        <p14:creationId xmlns:p14="http://schemas.microsoft.com/office/powerpoint/2010/main" val="4241521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3BA3B-0393-4939-AEAB-F258A67BF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044" y="1470603"/>
            <a:ext cx="10271702" cy="29671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dirty="0"/>
              <a:t>Human way</a:t>
            </a:r>
          </a:p>
          <a:p>
            <a:r>
              <a:rPr lang="en-US" sz="2600" dirty="0"/>
              <a:t>Hire a bunch of people</a:t>
            </a:r>
          </a:p>
          <a:p>
            <a:r>
              <a:rPr lang="en-US" sz="2600" dirty="0"/>
              <a:t>Set them loose on the internet</a:t>
            </a:r>
          </a:p>
          <a:p>
            <a:r>
              <a:rPr lang="en-US" sz="2600" dirty="0"/>
              <a:t>They come back with reports on how people</a:t>
            </a:r>
          </a:p>
          <a:p>
            <a:pPr marL="0" indent="0">
              <a:buNone/>
            </a:pPr>
            <a:r>
              <a:rPr lang="en-US" sz="2600" dirty="0"/>
              <a:t>    feel about your campaign</a:t>
            </a:r>
          </a:p>
          <a:p>
            <a:r>
              <a:rPr lang="en-US" sz="2600" dirty="0"/>
              <a:t>Reports are compiled into a dossier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F7D218-A8C9-489E-B5D8-9B09C57E191C}"/>
              </a:ext>
            </a:extLst>
          </p:cNvPr>
          <p:cNvSpPr txBox="1">
            <a:spLocks/>
          </p:cNvSpPr>
          <p:nvPr/>
        </p:nvSpPr>
        <p:spPr>
          <a:xfrm>
            <a:off x="907044" y="4699343"/>
            <a:ext cx="10197561" cy="1495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/>
              <a:t>Alternatively</a:t>
            </a:r>
          </a:p>
          <a:p>
            <a:r>
              <a:rPr lang="en-US" sz="2600" dirty="0"/>
              <a:t>Monitor selected communities</a:t>
            </a:r>
          </a:p>
          <a:p>
            <a:r>
              <a:rPr lang="en-US" sz="2600" dirty="0"/>
              <a:t>Divide your workforce into groups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62A5E0-CF57-4DEA-823D-36E1A328CC1B}"/>
              </a:ext>
            </a:extLst>
          </p:cNvPr>
          <p:cNvSpPr txBox="1">
            <a:spLocks/>
          </p:cNvSpPr>
          <p:nvPr/>
        </p:nvSpPr>
        <p:spPr>
          <a:xfrm>
            <a:off x="2002427" y="326571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Gauging the success of a campaign</a:t>
            </a:r>
          </a:p>
        </p:txBody>
      </p:sp>
    </p:spTree>
    <p:extLst>
      <p:ext uri="{BB962C8B-B14F-4D97-AF65-F5344CB8AC3E}">
        <p14:creationId xmlns:p14="http://schemas.microsoft.com/office/powerpoint/2010/main" val="3985883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48514F-E7B8-4141-ACD2-38EAA3C0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427" y="326571"/>
            <a:ext cx="8187145" cy="807610"/>
          </a:xfrm>
        </p:spPr>
        <p:txBody>
          <a:bodyPr/>
          <a:lstStyle/>
          <a:p>
            <a:pPr algn="ctr"/>
            <a:r>
              <a:rPr lang="en-US" dirty="0"/>
              <a:t>Gauging the success of a campaign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369E17F-2C70-4E7F-8C40-A29A0143D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044" y="1470603"/>
            <a:ext cx="9719767" cy="28048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dirty="0"/>
              <a:t>Automated way</a:t>
            </a:r>
          </a:p>
          <a:p>
            <a:r>
              <a:rPr lang="en-US" sz="2600" dirty="0"/>
              <a:t>Have a computer search the web</a:t>
            </a:r>
          </a:p>
          <a:p>
            <a:r>
              <a:rPr lang="en-US" sz="2600" dirty="0"/>
              <a:t>Have them determine if a message is beneficial towards your campaign</a:t>
            </a:r>
          </a:p>
          <a:p>
            <a:r>
              <a:rPr lang="en-US" sz="2600" dirty="0"/>
              <a:t>An overview is compiled and reviewed by a person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D77205-302A-4B7D-A42A-A4E869CCC5A1}"/>
              </a:ext>
            </a:extLst>
          </p:cNvPr>
          <p:cNvSpPr txBox="1">
            <a:spLocks/>
          </p:cNvSpPr>
          <p:nvPr/>
        </p:nvSpPr>
        <p:spPr>
          <a:xfrm>
            <a:off x="907044" y="4151870"/>
            <a:ext cx="9719766" cy="2463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/>
              <a:t>Benefits</a:t>
            </a:r>
          </a:p>
          <a:p>
            <a:r>
              <a:rPr lang="en-US" sz="2600" dirty="0"/>
              <a:t>Greater number of comments scanned</a:t>
            </a:r>
          </a:p>
          <a:p>
            <a:r>
              <a:rPr lang="en-US" sz="2600" dirty="0"/>
              <a:t>Reduced cost of gauging campaigns</a:t>
            </a:r>
          </a:p>
          <a:p>
            <a:r>
              <a:rPr lang="en-US" sz="2600" dirty="0"/>
              <a:t>Can instead be used to filter the torrent of comments</a:t>
            </a:r>
          </a:p>
        </p:txBody>
      </p:sp>
    </p:spTree>
    <p:extLst>
      <p:ext uri="{BB962C8B-B14F-4D97-AF65-F5344CB8AC3E}">
        <p14:creationId xmlns:p14="http://schemas.microsoft.com/office/powerpoint/2010/main" val="1116387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45C7E5F-EAEE-4FEF-8F76-23516DC77D38}"/>
              </a:ext>
            </a:extLst>
          </p:cNvPr>
          <p:cNvSpPr txBox="1">
            <a:spLocks/>
          </p:cNvSpPr>
          <p:nvPr/>
        </p:nvSpPr>
        <p:spPr>
          <a:xfrm>
            <a:off x="2002427" y="326571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Machine learning over tweets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284F78-AA0B-4409-B89A-AD69385AB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044" y="1470603"/>
            <a:ext cx="9465717" cy="2840139"/>
          </a:xfrm>
        </p:spPr>
        <p:txBody>
          <a:bodyPr>
            <a:normAutofit/>
          </a:bodyPr>
          <a:lstStyle/>
          <a:p>
            <a:r>
              <a:rPr lang="en-US" sz="2000" dirty="0"/>
              <a:t>Twitter has a big audience</a:t>
            </a:r>
          </a:p>
          <a:p>
            <a:r>
              <a:rPr lang="en-US" sz="2000" dirty="0"/>
              <a:t>Twitter has an API</a:t>
            </a:r>
          </a:p>
          <a:p>
            <a:r>
              <a:rPr lang="en-US" sz="2000" dirty="0"/>
              <a:t>Tools already exist to connect to API</a:t>
            </a:r>
          </a:p>
          <a:p>
            <a:r>
              <a:rPr lang="en-US" sz="2000" dirty="0"/>
              <a:t>AI has made strides in understanding natural language and sentiment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E6DB3B-1F37-4B82-B9A7-0A25BE3E6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898" y="4310742"/>
            <a:ext cx="1709057" cy="17090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EFDA0C-E738-4E76-8C02-31D9DB73E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346" y="4310742"/>
            <a:ext cx="1709057" cy="158000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07539BF-5A40-444B-9F26-A29E392EEB64}"/>
              </a:ext>
            </a:extLst>
          </p:cNvPr>
          <p:cNvSpPr/>
          <p:nvPr/>
        </p:nvSpPr>
        <p:spPr>
          <a:xfrm>
            <a:off x="3017107" y="4833257"/>
            <a:ext cx="1511350" cy="82731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FF85789-1D3C-4691-AD29-26FA9E2AF23C}"/>
              </a:ext>
            </a:extLst>
          </p:cNvPr>
          <p:cNvSpPr/>
          <p:nvPr/>
        </p:nvSpPr>
        <p:spPr>
          <a:xfrm>
            <a:off x="6873292" y="4821340"/>
            <a:ext cx="1511350" cy="82731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286DCC66-0D8D-4BD4-B57F-9BC4F6EB9F6B}"/>
              </a:ext>
            </a:extLst>
          </p:cNvPr>
          <p:cNvSpPr/>
          <p:nvPr/>
        </p:nvSpPr>
        <p:spPr>
          <a:xfrm>
            <a:off x="9218876" y="5165270"/>
            <a:ext cx="1153885" cy="1023257"/>
          </a:xfrm>
          <a:prstGeom prst="mathMultiply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Smiley Face 16">
            <a:extLst>
              <a:ext uri="{FF2B5EF4-FFF2-40B4-BE49-F238E27FC236}">
                <a16:creationId xmlns:a16="http://schemas.microsoft.com/office/drawing/2014/main" id="{5677D083-F10D-4BFC-BBB8-195C0A041C0E}"/>
              </a:ext>
            </a:extLst>
          </p:cNvPr>
          <p:cNvSpPr/>
          <p:nvPr/>
        </p:nvSpPr>
        <p:spPr>
          <a:xfrm>
            <a:off x="8544794" y="3918857"/>
            <a:ext cx="913075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463228A-1E15-43E7-8D90-B856FEBCE30E}"/>
              </a:ext>
            </a:extLst>
          </p:cNvPr>
          <p:cNvCxnSpPr/>
          <p:nvPr/>
        </p:nvCxnSpPr>
        <p:spPr>
          <a:xfrm flipV="1">
            <a:off x="8588829" y="4191000"/>
            <a:ext cx="1872342" cy="161108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706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40BF3-57BE-4B81-BCE2-93E207526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18518"/>
            <a:ext cx="9905998" cy="1478570"/>
          </a:xfrm>
        </p:spPr>
        <p:txBody>
          <a:bodyPr/>
          <a:lstStyle/>
          <a:p>
            <a:r>
              <a:rPr lang="en-US" dirty="0"/>
              <a:t>Naive Bayes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64E55-A383-46C8-B302-B50147EEE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4267" y="2263962"/>
            <a:ext cx="4878389" cy="38750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Uses independent features represented as vectors</a:t>
            </a:r>
          </a:p>
          <a:p>
            <a:r>
              <a:rPr lang="en-US" dirty="0"/>
              <a:t>Each word in a sentence is a vector element</a:t>
            </a:r>
          </a:p>
          <a:p>
            <a:r>
              <a:rPr lang="en-US" dirty="0"/>
              <a:t>Each element is individually judged to be positive, neutral, or negative</a:t>
            </a:r>
          </a:p>
          <a:p>
            <a:r>
              <a:rPr lang="en-US" dirty="0"/>
              <a:t>The overall leaning of the sentence is then judged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D44959-BEE5-4723-BFEB-0490274AE0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07553" y="4079784"/>
            <a:ext cx="4182059" cy="2295845"/>
          </a:xfr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A9DD4B3-E052-41CD-A049-17B2ECD81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51644"/>
            <a:ext cx="5111733" cy="329088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94726D4-6F73-4093-9DB1-4375EDCC3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58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75BB07-2525-412A-862F-165FC4751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964932"/>
            <a:ext cx="4203473" cy="785739"/>
          </a:xfrm>
        </p:spPr>
        <p:txBody>
          <a:bodyPr>
            <a:normAutofit/>
          </a:bodyPr>
          <a:lstStyle/>
          <a:p>
            <a:r>
              <a:rPr lang="en-US" sz="3000" dirty="0"/>
              <a:t>Sentiment 140 Dataset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0A0B13-9B6A-4193-98F1-D7188984F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825930"/>
            <a:ext cx="4290063" cy="2582784"/>
          </a:xfrm>
        </p:spPr>
        <p:txBody>
          <a:bodyPr/>
          <a:lstStyle/>
          <a:p>
            <a:r>
              <a:rPr lang="en-US" dirty="0"/>
              <a:t>1.6 million annotated tweets</a:t>
            </a:r>
          </a:p>
          <a:p>
            <a:r>
              <a:rPr lang="en-US" dirty="0"/>
              <a:t>Automatically generated from analyzing contained emoji’s</a:t>
            </a:r>
          </a:p>
          <a:p>
            <a:r>
              <a:rPr lang="en-US" dirty="0"/>
              <a:t>Provided for free to students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69077-A50C-4722-8B16-95901136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http://help.sentiment140.com/for-students</a:t>
            </a:r>
            <a:endParaRPr lang="en-US" dirty="0"/>
          </a:p>
          <a:p>
            <a:r>
              <a:rPr lang="en-US" dirty="0">
                <a:hlinkClick r:id="rId4"/>
              </a:rPr>
              <a:t>http://www.nltk.org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D52029-2FDF-41B4-A4B9-42B3118D12AD}"/>
              </a:ext>
            </a:extLst>
          </p:cNvPr>
          <p:cNvSpPr txBox="1">
            <a:spLocks/>
          </p:cNvSpPr>
          <p:nvPr/>
        </p:nvSpPr>
        <p:spPr>
          <a:xfrm>
            <a:off x="6205845" y="1825930"/>
            <a:ext cx="4878389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Steven Bird, Edward </a:t>
            </a:r>
            <a:r>
              <a:rPr lang="en-US" dirty="0" err="1"/>
              <a:t>Loper</a:t>
            </a:r>
            <a:r>
              <a:rPr lang="en-US" dirty="0"/>
              <a:t>: University of Pennsylvania 2001</a:t>
            </a:r>
          </a:p>
          <a:p>
            <a:r>
              <a:rPr lang="en-US" dirty="0"/>
              <a:t>Open source tools for natural language processing</a:t>
            </a:r>
          </a:p>
          <a:p>
            <a:r>
              <a:rPr lang="en-US" dirty="0"/>
              <a:t>Over 50 corpora and lexical resources</a:t>
            </a:r>
          </a:p>
          <a:p>
            <a:r>
              <a:rPr lang="en-US" dirty="0"/>
              <a:t>text processing libraries for classification, tokenization, stemming, tagging, parsing, and semantic reasoning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1AF511C-6FB4-422E-8A5E-D3E0B1FCD936}"/>
              </a:ext>
            </a:extLst>
          </p:cNvPr>
          <p:cNvSpPr txBox="1">
            <a:spLocks/>
          </p:cNvSpPr>
          <p:nvPr/>
        </p:nvSpPr>
        <p:spPr>
          <a:xfrm>
            <a:off x="6094412" y="889675"/>
            <a:ext cx="5101256" cy="936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/>
              <a:t>Natural Language </a:t>
            </a:r>
            <a:r>
              <a:rPr lang="en-US" sz="3000" dirty="0" err="1"/>
              <a:t>ToolKit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0800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EDDF7CA-ED40-4D08-904B-03DCDF1DAE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54886" y="1"/>
            <a:ext cx="9682227" cy="3968753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CF7AE81-EA27-487F-9881-D5547223313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242002" y="3968753"/>
            <a:ext cx="11707996" cy="2889246"/>
          </a:xfrm>
        </p:spPr>
      </p:pic>
    </p:spTree>
    <p:extLst>
      <p:ext uri="{BB962C8B-B14F-4D97-AF65-F5344CB8AC3E}">
        <p14:creationId xmlns:p14="http://schemas.microsoft.com/office/powerpoint/2010/main" val="133900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0771226-6697-46EF-B0F6-974200F1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44" y="0"/>
            <a:ext cx="11127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97EB1FC-50D5-4008-96FD-9980F27B0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4" y="2038350"/>
            <a:ext cx="11830050" cy="27813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EC80042-149B-437B-B736-722CD612B2E8}"/>
              </a:ext>
            </a:extLst>
          </p:cNvPr>
          <p:cNvSpPr txBox="1">
            <a:spLocks/>
          </p:cNvSpPr>
          <p:nvPr/>
        </p:nvSpPr>
        <p:spPr>
          <a:xfrm>
            <a:off x="2002427" y="326571"/>
            <a:ext cx="8187145" cy="8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Tweet Object</a:t>
            </a:r>
          </a:p>
        </p:txBody>
      </p:sp>
    </p:spTree>
    <p:extLst>
      <p:ext uri="{BB962C8B-B14F-4D97-AF65-F5344CB8AC3E}">
        <p14:creationId xmlns:p14="http://schemas.microsoft.com/office/powerpoint/2010/main" val="4228788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8750</TotalTime>
  <Words>1386</Words>
  <Application>Microsoft Office PowerPoint</Application>
  <PresentationFormat>Widescreen</PresentationFormat>
  <Paragraphs>200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Tw Cen MT</vt:lpstr>
      <vt:lpstr>Circuit</vt:lpstr>
      <vt:lpstr>Twitter sentiment Analysis powered by machine learning</vt:lpstr>
      <vt:lpstr>PowerPoint Presentation</vt:lpstr>
      <vt:lpstr>Gauging the success of a campaign</vt:lpstr>
      <vt:lpstr>PowerPoint Presentation</vt:lpstr>
      <vt:lpstr>Naive Bayes classifier</vt:lpstr>
      <vt:lpstr>Sentiment 140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 is how the interface work!</vt:lpstr>
      <vt:lpstr>PowerPoint Presentation</vt:lpstr>
      <vt:lpstr>Future Plans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 powered by machine learning</dc:title>
  <dc:creator>Dmitri Nunes Dias Fernandes</dc:creator>
  <cp:lastModifiedBy>Uuvini</cp:lastModifiedBy>
  <cp:revision>71</cp:revision>
  <dcterms:created xsi:type="dcterms:W3CDTF">2018-11-29T03:12:00Z</dcterms:created>
  <dcterms:modified xsi:type="dcterms:W3CDTF">2018-12-05T23:03:17Z</dcterms:modified>
</cp:coreProperties>
</file>

<file path=docProps/thumbnail.jpeg>
</file>